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2" r:id="rId2"/>
    <p:sldId id="256" r:id="rId3"/>
    <p:sldId id="262" r:id="rId4"/>
    <p:sldId id="259" r:id="rId5"/>
    <p:sldId id="257" r:id="rId6"/>
    <p:sldId id="281" r:id="rId7"/>
    <p:sldId id="283" r:id="rId8"/>
    <p:sldId id="270" r:id="rId9"/>
    <p:sldId id="286" r:id="rId10"/>
    <p:sldId id="287" r:id="rId11"/>
    <p:sldId id="291" r:id="rId12"/>
    <p:sldId id="290" r:id="rId13"/>
    <p:sldId id="293" r:id="rId14"/>
    <p:sldId id="292" r:id="rId15"/>
    <p:sldId id="295" r:id="rId16"/>
    <p:sldId id="296" r:id="rId17"/>
    <p:sldId id="289" r:id="rId18"/>
    <p:sldId id="278" r:id="rId19"/>
    <p:sldId id="297" r:id="rId20"/>
    <p:sldId id="298" r:id="rId21"/>
    <p:sldId id="299" r:id="rId22"/>
    <p:sldId id="300" r:id="rId23"/>
    <p:sldId id="279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276" r:id="rId36"/>
    <p:sldId id="284" r:id="rId37"/>
    <p:sldId id="285" r:id="rId38"/>
    <p:sldId id="263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526"/>
    <a:srgbClr val="919096"/>
    <a:srgbClr val="737476"/>
    <a:srgbClr val="8E2324"/>
    <a:srgbClr val="B82D2F"/>
    <a:srgbClr val="CF393D"/>
    <a:srgbClr val="A7292B"/>
    <a:srgbClr val="A9292B"/>
    <a:srgbClr val="380101"/>
    <a:srgbClr val="29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69" d="100"/>
          <a:sy n="69" d="100"/>
        </p:scale>
        <p:origin x="72" y="1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/>
              <a:t>Flow rate vs</a:t>
            </a:r>
            <a:r>
              <a:rPr lang="en-SG" baseline="0"/>
              <a:t> Duty cycle</a:t>
            </a:r>
            <a:endParaRPr lang="en-SG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6591247482696"/>
          <c:y val="0.1113246416322223"/>
          <c:w val="0.85295087356913801"/>
          <c:h val="0.7810502594318881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Flow rate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 cmpd="sng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Sheet1!$C$2:$C$7</c:f>
              <c:numCache>
                <c:formatCode>General</c:formatCode>
                <c:ptCount val="6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  <c:pt idx="3">
                  <c:v>45</c:v>
                </c:pt>
                <c:pt idx="4">
                  <c:v>40</c:v>
                </c:pt>
                <c:pt idx="5">
                  <c:v>30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2200</c:v>
                </c:pt>
                <c:pt idx="1">
                  <c:v>1714.28</c:v>
                </c:pt>
                <c:pt idx="2">
                  <c:v>1440</c:v>
                </c:pt>
                <c:pt idx="3">
                  <c:v>1058</c:v>
                </c:pt>
                <c:pt idx="4">
                  <c:v>900</c:v>
                </c:pt>
                <c:pt idx="5">
                  <c:v>692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7844992"/>
        <c:axId val="1577844448"/>
      </c:scatterChart>
      <c:valAx>
        <c:axId val="1577844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Duty</a:t>
                </a:r>
                <a:r>
                  <a:rPr lang="en-SG" baseline="0"/>
                  <a:t> Cycle, %</a:t>
                </a:r>
                <a:endParaRPr lang="en-SG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44448"/>
        <c:crosses val="autoZero"/>
        <c:crossBetween val="midCat"/>
      </c:valAx>
      <c:valAx>
        <c:axId val="157784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Flow</a:t>
                </a:r>
                <a:r>
                  <a:rPr lang="en-SG" baseline="0"/>
                  <a:t> rate (ml/min)</a:t>
                </a:r>
                <a:endParaRPr lang="en-SG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4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Flow rate vs Tube Openning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Flow rate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 cmpd="sng">
                <a:solidFill>
                  <a:schemeClr val="accent1"/>
                </a:solidFill>
                <a:prstDash val="solid"/>
              </a:ln>
              <a:effectLst/>
            </c:spPr>
            <c:trendlineType val="poly"/>
            <c:order val="2"/>
            <c:dispRSqr val="1"/>
            <c:dispEq val="1"/>
            <c:trendlineLbl>
              <c:layout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noFill/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Sheet1!$E$2:$E$7</c:f>
              <c:numCache>
                <c:formatCode>General</c:formatCode>
                <c:ptCount val="6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  <c:pt idx="3">
                  <c:v>50</c:v>
                </c:pt>
                <c:pt idx="4">
                  <c:v>40</c:v>
                </c:pt>
                <c:pt idx="5">
                  <c:v>20</c:v>
                </c:pt>
              </c:numCache>
            </c:numRef>
          </c:xVal>
          <c:yVal>
            <c:numRef>
              <c:f>Sheet1!$F$2:$F$7</c:f>
              <c:numCache>
                <c:formatCode>General</c:formatCode>
                <c:ptCount val="6"/>
                <c:pt idx="0">
                  <c:v>170</c:v>
                </c:pt>
                <c:pt idx="1">
                  <c:v>122.95</c:v>
                </c:pt>
                <c:pt idx="2">
                  <c:v>67.8</c:v>
                </c:pt>
                <c:pt idx="3">
                  <c:v>46.5</c:v>
                </c:pt>
                <c:pt idx="4">
                  <c:v>33</c:v>
                </c:pt>
                <c:pt idx="5">
                  <c:v>16.84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426144"/>
        <c:axId val="1582423968"/>
      </c:scatterChart>
      <c:valAx>
        <c:axId val="158242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Tube</a:t>
                </a:r>
                <a:r>
                  <a:rPr lang="en-SG" baseline="0"/>
                  <a:t> Openning %</a:t>
                </a:r>
                <a:endParaRPr lang="en-SG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423968"/>
        <c:crosses val="autoZero"/>
        <c:crossBetween val="midCat"/>
      </c:valAx>
      <c:valAx>
        <c:axId val="158242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Flow</a:t>
                </a:r>
                <a:r>
                  <a:rPr lang="en-SG" baseline="0"/>
                  <a:t> Rate (ml/min)</a:t>
                </a:r>
                <a:endParaRPr lang="en-SG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426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7/27/2018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7/27/2018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762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08959" y="2286000"/>
            <a:ext cx="7886700" cy="1295400"/>
          </a:xfrm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chemeClr val="tx1"/>
                </a:solidFill>
                <a:effectLst/>
              </a:rPr>
              <a:t>Bangladesh University of Engineering and Technology</a:t>
            </a:r>
            <a:endParaRPr lang="en-US" sz="3600" dirty="0"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2189018" cy="21890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61459" y="3447549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BME 300 : Biomedical Engineering Design 1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23109" y="5070763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Mir </a:t>
            </a:r>
            <a:r>
              <a:rPr lang="en-US" dirty="0" err="1"/>
              <a:t>M</a:t>
            </a:r>
            <a:r>
              <a:rPr lang="en-US" dirty="0" err="1" smtClean="0"/>
              <a:t>aheen</a:t>
            </a:r>
            <a:r>
              <a:rPr lang="en-US" dirty="0" smtClean="0"/>
              <a:t> </a:t>
            </a:r>
            <a:r>
              <a:rPr lang="en-US" dirty="0" err="1" smtClean="0"/>
              <a:t>Labib</a:t>
            </a:r>
            <a:r>
              <a:rPr lang="en-US" dirty="0" smtClean="0"/>
              <a:t>							</a:t>
            </a:r>
            <a:r>
              <a:rPr lang="en-US" dirty="0"/>
              <a:t> </a:t>
            </a:r>
            <a:r>
              <a:rPr lang="en-US" dirty="0" err="1"/>
              <a:t>Mehzabin</a:t>
            </a:r>
            <a:r>
              <a:rPr lang="en-US" dirty="0"/>
              <a:t> </a:t>
            </a:r>
            <a:r>
              <a:rPr lang="en-US" dirty="0" err="1"/>
              <a:t>Morshed</a:t>
            </a:r>
            <a:r>
              <a:rPr lang="en-US" dirty="0"/>
              <a:t> </a:t>
            </a:r>
            <a:r>
              <a:rPr lang="en-US" dirty="0" err="1"/>
              <a:t>Raka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Stu ID: 201518021						</a:t>
            </a:r>
            <a:r>
              <a:rPr lang="en-US" dirty="0"/>
              <a:t> Stu ID:201518022 	</a:t>
            </a:r>
            <a:r>
              <a:rPr lang="en-US" dirty="0" smtClean="0"/>
              <a:t>	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Fabrication process</a:t>
            </a:r>
            <a:r>
              <a:rPr lang="en-US" sz="4400" dirty="0" smtClean="0"/>
              <a:t>: Materials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828800"/>
            <a:ext cx="6324600" cy="4575175"/>
          </a:xfrm>
        </p:spPr>
        <p:txBody>
          <a:bodyPr>
            <a:normAutofit/>
          </a:bodyPr>
          <a:lstStyle/>
          <a:p>
            <a:r>
              <a:rPr lang="en-US" dirty="0"/>
              <a:t>Peristaltic Pump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12V NEMA 23 stepper motor </a:t>
            </a:r>
            <a:endParaRPr lang="en-SG" dirty="0"/>
          </a:p>
          <a:p>
            <a:pPr marL="514350" indent="-514350">
              <a:buAutoNum type="arabicPeriod" startAt="2"/>
            </a:pPr>
            <a:r>
              <a:rPr lang="en-US" dirty="0"/>
              <a:t>80 mm diameter Mild Steel Bar </a:t>
            </a:r>
            <a:r>
              <a:rPr lang="en-US" dirty="0" smtClean="0"/>
              <a:t>pump </a:t>
            </a:r>
            <a:r>
              <a:rPr lang="en-US" dirty="0"/>
              <a:t>head, casing and rotter </a:t>
            </a:r>
            <a:r>
              <a:rPr lang="en-US" dirty="0" smtClean="0"/>
              <a:t>high </a:t>
            </a:r>
            <a:r>
              <a:rPr lang="en-US" dirty="0"/>
              <a:t>yield strength (370 </a:t>
            </a:r>
            <a:r>
              <a:rPr lang="en-US" dirty="0" err="1"/>
              <a:t>MPa</a:t>
            </a:r>
            <a:r>
              <a:rPr lang="en-US" dirty="0"/>
              <a:t>) </a:t>
            </a:r>
            <a:r>
              <a:rPr lang="en-US" dirty="0" smtClean="0"/>
              <a:t>modulus </a:t>
            </a:r>
            <a:r>
              <a:rPr lang="en-US" dirty="0"/>
              <a:t>of elasticity (205 </a:t>
            </a:r>
            <a:r>
              <a:rPr lang="en-US" dirty="0" err="1"/>
              <a:t>GPa</a:t>
            </a:r>
            <a:r>
              <a:rPr lang="en-US" dirty="0"/>
              <a:t>)</a:t>
            </a:r>
          </a:p>
          <a:p>
            <a:pPr marL="514350" indent="-514350">
              <a:buAutoNum type="arabicPeriod" startAt="3"/>
            </a:pPr>
            <a:r>
              <a:rPr lang="en-US" dirty="0"/>
              <a:t>8/22/7 Deep Groove Ball Bearing </a:t>
            </a:r>
            <a:r>
              <a:rPr lang="en-SG" dirty="0" smtClean="0"/>
              <a:t>low </a:t>
            </a:r>
            <a:r>
              <a:rPr lang="en-SG" dirty="0"/>
              <a:t>friction 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19" y="1690688"/>
            <a:ext cx="2393795" cy="2393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41" y="1690688"/>
            <a:ext cx="2381582" cy="2381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42" y="4219421"/>
            <a:ext cx="1957958" cy="2002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7" t="31696" r="40074" b="53275"/>
          <a:stretch/>
        </p:blipFill>
        <p:spPr>
          <a:xfrm rot="5400000">
            <a:off x="9397113" y="4088637"/>
            <a:ext cx="2481638" cy="25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Materials: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4800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Syringe Pump:</a:t>
            </a:r>
          </a:p>
          <a:p>
            <a:pPr marL="0" indent="0">
              <a:buNone/>
            </a:pPr>
            <a:r>
              <a:rPr lang="en-US" sz="3000" dirty="0"/>
              <a:t>1.  </a:t>
            </a:r>
            <a:r>
              <a:rPr lang="en-US" sz="3000" dirty="0" smtClean="0"/>
              <a:t>MG996R </a:t>
            </a:r>
            <a:r>
              <a:rPr lang="en-US" sz="3000" dirty="0"/>
              <a:t>servo motor:</a:t>
            </a:r>
          </a:p>
          <a:p>
            <a:pPr marL="514350" indent="-514350">
              <a:buAutoNum type="arabicPeriod" startAt="2"/>
            </a:pPr>
            <a:r>
              <a:rPr lang="en-US" sz="3000" dirty="0"/>
              <a:t>5 ml syringe </a:t>
            </a:r>
          </a:p>
          <a:p>
            <a:pPr marL="514350" indent="-514350">
              <a:buAutoNum type="arabicPeriod" startAt="2"/>
            </a:pPr>
            <a:r>
              <a:rPr lang="en-US" sz="3000" dirty="0"/>
              <a:t>Metal wires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normal </a:t>
            </a:r>
            <a:r>
              <a:rPr lang="en-US" sz="3000" dirty="0"/>
              <a:t>pulley </a:t>
            </a:r>
            <a:r>
              <a:rPr lang="en-US" sz="3000" dirty="0" smtClean="0"/>
              <a:t>system</a:t>
            </a:r>
          </a:p>
          <a:p>
            <a:r>
              <a:rPr lang="en-SG" sz="3000" dirty="0" smtClean="0"/>
              <a:t>Water Pumps: </a:t>
            </a:r>
            <a:br>
              <a:rPr lang="en-SG" sz="3000" dirty="0" smtClean="0"/>
            </a:br>
            <a:r>
              <a:rPr lang="en-SG" sz="3000" dirty="0" smtClean="0"/>
              <a:t/>
            </a:r>
            <a:br>
              <a:rPr lang="en-SG" sz="3000" dirty="0" smtClean="0"/>
            </a:br>
            <a:r>
              <a:rPr lang="en-US" sz="3000" dirty="0" smtClean="0"/>
              <a:t>12V </a:t>
            </a:r>
            <a:r>
              <a:rPr lang="en-US" sz="3000" dirty="0"/>
              <a:t>DC water pumps </a:t>
            </a:r>
            <a:endParaRPr lang="en-US" sz="3000" dirty="0" smtClean="0"/>
          </a:p>
          <a:p>
            <a:r>
              <a:rPr lang="en-US" sz="3000" dirty="0" smtClean="0"/>
              <a:t> </a:t>
            </a:r>
            <a:r>
              <a:rPr lang="en-US" sz="3000" dirty="0"/>
              <a:t>Mixing chamber:</a:t>
            </a:r>
          </a:p>
          <a:p>
            <a:pPr marL="0" indent="0">
              <a:buNone/>
            </a:pPr>
            <a:r>
              <a:rPr lang="en-US" sz="3000" dirty="0" smtClean="0"/>
              <a:t>   PVC </a:t>
            </a:r>
            <a:r>
              <a:rPr lang="en-US" sz="3000" dirty="0"/>
              <a:t>plastic container </a:t>
            </a:r>
            <a:endParaRPr lang="en-SG" sz="30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35" y="1690688"/>
            <a:ext cx="2935310" cy="2935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80" y="1690688"/>
            <a:ext cx="2565300" cy="256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97" y="4785151"/>
            <a:ext cx="2845493" cy="1899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029" y="3999785"/>
            <a:ext cx="2664251" cy="26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Materials: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3432" y="2448196"/>
            <a:ext cx="5025254" cy="3329261"/>
          </a:xfrm>
          <a:prstGeom prst="rect">
            <a:avLst/>
          </a:prstGeom>
        </p:spPr>
      </p:pic>
      <p:pic>
        <p:nvPicPr>
          <p:cNvPr id="1030" name="Picture 6" descr="Image result for resis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67" y="1782896"/>
            <a:ext cx="2329833" cy="28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umper c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63" y="1600200"/>
            <a:ext cx="4147153" cy="36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otentiome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68" y="4106956"/>
            <a:ext cx="2337432" cy="23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Materials: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" t="14740" r="5661" b="13562"/>
          <a:stretch/>
        </p:blipFill>
        <p:spPr>
          <a:xfrm>
            <a:off x="2371228" y="4203700"/>
            <a:ext cx="3352800" cy="2654300"/>
          </a:xfrm>
          <a:prstGeom prst="rect">
            <a:avLst/>
          </a:prstGeom>
        </p:spPr>
      </p:pic>
      <p:pic>
        <p:nvPicPr>
          <p:cNvPr id="1032" name="Picture 8" descr="Image result for voltage regula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14" y="2590800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tor driv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12995" r="8802" b="8255"/>
          <a:stretch/>
        </p:blipFill>
        <p:spPr bwMode="auto">
          <a:xfrm>
            <a:off x="8184861" y="2045029"/>
            <a:ext cx="3959955" cy="383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cd displa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9" t="32451" r="7692" b="9922"/>
          <a:stretch/>
        </p:blipFill>
        <p:spPr bwMode="auto">
          <a:xfrm>
            <a:off x="34636" y="1661236"/>
            <a:ext cx="5689392" cy="230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4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Materials:</a:t>
            </a:r>
            <a:endParaRPr lang="en-US" sz="4400" dirty="0"/>
          </a:p>
        </p:txBody>
      </p:sp>
      <p:pic>
        <p:nvPicPr>
          <p:cNvPr id="2050" name="Picture 2" descr="Image result for flow meter sens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13164" r="8000" b="6836"/>
          <a:stretch/>
        </p:blipFill>
        <p:spPr bwMode="auto">
          <a:xfrm>
            <a:off x="8043718" y="1555173"/>
            <a:ext cx="4114800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emperature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r="17751" b="12015"/>
          <a:stretch/>
        </p:blipFill>
        <p:spPr bwMode="auto">
          <a:xfrm>
            <a:off x="3949700" y="1582882"/>
            <a:ext cx="3530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ir s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15452" r="3849" b="9219"/>
          <a:stretch/>
        </p:blipFill>
        <p:spPr bwMode="auto">
          <a:xfrm>
            <a:off x="152400" y="1659081"/>
            <a:ext cx="3581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PX5050GP piezoelectric pressure sens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t="26745" r="12552" b="30755"/>
          <a:stretch/>
        </p:blipFill>
        <p:spPr bwMode="auto">
          <a:xfrm>
            <a:off x="3644900" y="4173682"/>
            <a:ext cx="4419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</a:t>
            </a:r>
            <a:r>
              <a:rPr lang="en-US" sz="4400" dirty="0" smtClean="0"/>
              <a:t>Methods:</a:t>
            </a:r>
            <a:br>
              <a:rPr lang="en-US" sz="4400" dirty="0" smtClean="0"/>
            </a:br>
            <a:r>
              <a:rPr lang="en-US" sz="4400" dirty="0" smtClean="0"/>
              <a:t>dialysate flow line &amp; controller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20" y="1576772"/>
            <a:ext cx="6258080" cy="503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6174953" cy="41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</a:t>
            </a:r>
            <a:r>
              <a:rPr lang="en-US" sz="4400" dirty="0" smtClean="0"/>
              <a:t>Methods:</a:t>
            </a:r>
            <a:br>
              <a:rPr lang="en-US" sz="4400" dirty="0" smtClean="0"/>
            </a:br>
            <a:r>
              <a:rPr lang="en-US" sz="4400" dirty="0" smtClean="0"/>
              <a:t>blood flow line &amp; controller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6095999" cy="3856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4729" r="4757" b="11541"/>
          <a:stretch/>
        </p:blipFill>
        <p:spPr>
          <a:xfrm>
            <a:off x="6095999" y="1676400"/>
            <a:ext cx="608214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Fabrication process: </a:t>
            </a:r>
            <a:r>
              <a:rPr lang="en-US" sz="4400" dirty="0" smtClean="0"/>
              <a:t>Methods: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981201"/>
            <a:ext cx="2438400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Power connection: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600200"/>
            <a:ext cx="8889441" cy="51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PRODUCT DESIGN SPECIFICATION: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11049000" cy="5032376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Blood Flow rate= 200 to 220 ml/min</a:t>
            </a:r>
          </a:p>
          <a:p>
            <a:r>
              <a:rPr lang="en-US" sz="3300" dirty="0"/>
              <a:t>Heparin used= 1 cc</a:t>
            </a:r>
            <a:endParaRPr lang="en-SG" sz="3300" dirty="0"/>
          </a:p>
          <a:p>
            <a:r>
              <a:rPr lang="en-US" sz="3300" dirty="0"/>
              <a:t>Saline = 1 bag or 450 ml</a:t>
            </a:r>
            <a:endParaRPr lang="en-SG" sz="3300" dirty="0"/>
          </a:p>
          <a:p>
            <a:r>
              <a:rPr lang="en-US" sz="3300" dirty="0"/>
              <a:t>Ultrafiltration goal= 1000ml/ 4 hours (dialysate A and B)</a:t>
            </a:r>
            <a:endParaRPr lang="en-SG" sz="3300" dirty="0"/>
          </a:p>
          <a:p>
            <a:r>
              <a:rPr lang="en-US" sz="3300" dirty="0"/>
              <a:t>Ultrafiltration rate= 250 ml/hour (dialysate A and B)</a:t>
            </a:r>
            <a:endParaRPr lang="en-SG" sz="3300" dirty="0"/>
          </a:p>
          <a:p>
            <a:r>
              <a:rPr lang="en-US" sz="3300" dirty="0"/>
              <a:t>Dialysate solution flow rate = 550 ml/min (usually)</a:t>
            </a:r>
            <a:endParaRPr lang="en-SG" sz="3300" dirty="0"/>
          </a:p>
          <a:p>
            <a:r>
              <a:rPr lang="en-US" sz="3300" dirty="0"/>
              <a:t>DI water flow rate =500 ml/min (usually) </a:t>
            </a:r>
            <a:endParaRPr lang="en-SG" sz="3300" dirty="0"/>
          </a:p>
          <a:p>
            <a:r>
              <a:rPr lang="en-US" sz="3300" dirty="0"/>
              <a:t>Temperature monitoring= 37◦C constant</a:t>
            </a:r>
            <a:endParaRPr lang="en-SG" sz="3300" dirty="0"/>
          </a:p>
          <a:p>
            <a:r>
              <a:rPr lang="en-US" sz="3300" dirty="0"/>
              <a:t>Device should be reduced in size and weight.</a:t>
            </a:r>
            <a:endParaRPr lang="en-SG" sz="3300" dirty="0"/>
          </a:p>
          <a:p>
            <a:r>
              <a:rPr lang="en-US" sz="3300" dirty="0"/>
              <a:t>The power supply should be mobile for Portable dialysis machine. </a:t>
            </a:r>
            <a:endParaRPr lang="en-SG" sz="3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6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</a:t>
            </a:r>
            <a:r>
              <a:rPr lang="en-US" sz="4400" dirty="0" smtClean="0"/>
              <a:t>valuation</a:t>
            </a:r>
            <a:r>
              <a:rPr lang="en-US" sz="4400" dirty="0" smtClean="0"/>
              <a:t>: dialysate solution flow rate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" y="2209801"/>
            <a:ext cx="5291060" cy="3379630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575208250"/>
              </p:ext>
            </p:extLst>
          </p:nvPr>
        </p:nvGraphicFramePr>
        <p:xfrm>
          <a:off x="5181600" y="1600200"/>
          <a:ext cx="70104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63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" y="1676400"/>
            <a:ext cx="4495800" cy="3177380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Prototype of a Portable Hemodialysis Machine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257800" y="76200"/>
            <a:ext cx="0" cy="6705600"/>
          </a:xfrm>
          <a:prstGeom prst="line">
            <a:avLst/>
          </a:prstGeom>
          <a:ln w="98425">
            <a:solidFill>
              <a:srgbClr val="A7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08473" y="76200"/>
            <a:ext cx="0" cy="6629400"/>
          </a:xfrm>
          <a:prstGeom prst="line">
            <a:avLst/>
          </a:prstGeom>
          <a:ln w="12700">
            <a:solidFill>
              <a:srgbClr val="A7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08473" y="0"/>
            <a:ext cx="0" cy="6781800"/>
          </a:xfrm>
          <a:prstGeom prst="line">
            <a:avLst/>
          </a:prstGeom>
          <a:ln w="38100">
            <a:solidFill>
              <a:srgbClr val="A7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81600" y="38100"/>
            <a:ext cx="0" cy="6705600"/>
          </a:xfrm>
          <a:prstGeom prst="line">
            <a:avLst/>
          </a:prstGeom>
          <a:ln w="57150">
            <a:solidFill>
              <a:srgbClr val="A7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181600" y="-25758"/>
            <a:ext cx="1426873" cy="6872112"/>
          </a:xfrm>
          <a:prstGeom prst="rect">
            <a:avLst/>
          </a:prstGeom>
          <a:ln>
            <a:solidFill>
              <a:srgbClr val="A72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56673" y="0"/>
            <a:ext cx="859127" cy="6846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3509" y="1371600"/>
            <a:ext cx="11402291" cy="4038600"/>
          </a:xfrm>
          <a:prstGeom prst="rect">
            <a:avLst/>
          </a:prstGeom>
          <a:noFill/>
          <a:ln w="155575">
            <a:solidFill>
              <a:srgbClr val="CF3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86401" y="-25758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1200" y="-12879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30638" y="-14112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180474" y="-14112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506200" y="-25758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811000" y="0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048711" y="0"/>
            <a:ext cx="0" cy="6872112"/>
          </a:xfrm>
          <a:prstGeom prst="line">
            <a:avLst/>
          </a:prstGeom>
          <a:ln w="142875">
            <a:solidFill>
              <a:srgbClr val="A72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05600" y="-14112"/>
            <a:ext cx="0" cy="6872112"/>
          </a:xfrm>
          <a:prstGeom prst="line">
            <a:avLst/>
          </a:prstGeom>
          <a:ln w="142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20180724_15102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6" t="1818" r="12200"/>
          <a:stretch/>
        </p:blipFill>
        <p:spPr bwMode="auto">
          <a:xfrm rot="5400000">
            <a:off x="5260863" y="1093254"/>
            <a:ext cx="6886222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1" y="63321"/>
            <a:ext cx="12039599" cy="6705600"/>
          </a:xfrm>
          <a:prstGeom prst="rect">
            <a:avLst/>
          </a:prstGeom>
          <a:noFill/>
          <a:ln w="196850">
            <a:solidFill>
              <a:srgbClr val="A72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</a:t>
            </a:r>
            <a:r>
              <a:rPr lang="en-US" sz="4400" dirty="0" smtClean="0"/>
              <a:t>valuation</a:t>
            </a:r>
            <a:r>
              <a:rPr lang="en-US" sz="4400" dirty="0" smtClean="0"/>
              <a:t>: dialysate A &amp; B flow rate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3541386" cy="426720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52218174"/>
              </p:ext>
            </p:extLst>
          </p:nvPr>
        </p:nvGraphicFramePr>
        <p:xfrm>
          <a:off x="3657600" y="1676400"/>
          <a:ext cx="8229600" cy="51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73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</a:t>
            </a:r>
            <a:r>
              <a:rPr lang="en-US" sz="4400" dirty="0" smtClean="0"/>
              <a:t>valuation</a:t>
            </a:r>
            <a:r>
              <a:rPr lang="en-US" sz="4400" dirty="0" smtClean="0"/>
              <a:t>: 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1905000"/>
            <a:ext cx="10744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Dialysate Pressure result:</a:t>
            </a:r>
          </a:p>
          <a:p>
            <a:r>
              <a:rPr lang="en-US" sz="2800" dirty="0"/>
              <a:t>	Hagen-</a:t>
            </a:r>
            <a:r>
              <a:rPr lang="en-US" sz="2800" dirty="0" err="1"/>
              <a:t>Poiseuille</a:t>
            </a:r>
            <a:r>
              <a:rPr lang="en-US" sz="2800" dirty="0"/>
              <a:t> </a:t>
            </a:r>
            <a:r>
              <a:rPr lang="en-US" sz="2800" dirty="0" smtClean="0"/>
              <a:t>equation</a:t>
            </a:r>
            <a:endParaRPr lang="en-US" sz="2800" dirty="0"/>
          </a:p>
          <a:p>
            <a:endParaRPr lang="en-US" sz="2800" dirty="0"/>
          </a:p>
          <a:p>
            <a:r>
              <a:rPr lang="en-SG" sz="2800" dirty="0"/>
              <a:t>Where:</a:t>
            </a:r>
          </a:p>
          <a:p>
            <a:r>
              <a:rPr lang="en-SG" sz="2800" dirty="0"/>
              <a:t>Δ</a:t>
            </a:r>
            <a:r>
              <a:rPr lang="en-SG" sz="2800" i="1" dirty="0"/>
              <a:t>P</a:t>
            </a:r>
            <a:r>
              <a:rPr lang="en-SG" sz="2800" dirty="0"/>
              <a:t> is the pressure difference between the two ends,</a:t>
            </a:r>
          </a:p>
          <a:p>
            <a:r>
              <a:rPr lang="en-SG" sz="2800" i="1" dirty="0"/>
              <a:t>L</a:t>
            </a:r>
            <a:r>
              <a:rPr lang="en-SG" sz="2800" dirty="0"/>
              <a:t> is the length of pipe,</a:t>
            </a:r>
          </a:p>
          <a:p>
            <a:r>
              <a:rPr lang="en-SG" sz="2800" i="1" dirty="0"/>
              <a:t>μ</a:t>
            </a:r>
            <a:r>
              <a:rPr lang="en-SG" sz="2800" dirty="0"/>
              <a:t> is the dynamic</a:t>
            </a:r>
            <a:r>
              <a:rPr lang="en-SG" sz="2800" u="sng" dirty="0"/>
              <a:t> </a:t>
            </a:r>
            <a:r>
              <a:rPr lang="en-SG" sz="2800" dirty="0"/>
              <a:t>viscosity,</a:t>
            </a:r>
          </a:p>
          <a:p>
            <a:r>
              <a:rPr lang="en-SG" sz="2800" i="1" dirty="0"/>
              <a:t>Q</a:t>
            </a:r>
            <a:r>
              <a:rPr lang="en-SG" sz="2800" dirty="0"/>
              <a:t> is the volumetric flow rate,</a:t>
            </a:r>
          </a:p>
          <a:p>
            <a:r>
              <a:rPr lang="en-SG" sz="2800" i="1" dirty="0"/>
              <a:t>R</a:t>
            </a:r>
            <a:r>
              <a:rPr lang="en-SG" sz="2800" dirty="0"/>
              <a:t> is the pipe radius.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010400" y="2057400"/>
            <a:ext cx="2971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</a:t>
            </a:r>
            <a:r>
              <a:rPr lang="en-US" sz="4400" dirty="0" smtClean="0"/>
              <a:t>valuation</a:t>
            </a:r>
            <a:r>
              <a:rPr lang="en-US" sz="4400" dirty="0" smtClean="0"/>
              <a:t>: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33400" y="2133600"/>
                <a:ext cx="10744200" cy="385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+mj-lt"/>
                  </a:rPr>
                  <a:t>Dialysate Pressure result: CONT</a:t>
                </a:r>
              </a:p>
              <a:p>
                <a:r>
                  <a:rPr lang="en-SG" sz="2800" dirty="0">
                    <a:latin typeface="+mj-lt"/>
                  </a:rPr>
                  <a:t>tube </a:t>
                </a:r>
                <a:r>
                  <a:rPr lang="en-SG" sz="2800" dirty="0">
                    <a:latin typeface="+mj-lt"/>
                  </a:rPr>
                  <a:t>average diameter =</a:t>
                </a:r>
                <a:r>
                  <a:rPr lang="en-SG" sz="2800" dirty="0">
                    <a:latin typeface="+mj-lt"/>
                  </a:rPr>
                  <a:t> </a:t>
                </a:r>
                <a:r>
                  <a:rPr lang="en-SG" sz="2800" dirty="0">
                    <a:latin typeface="+mj-lt"/>
                  </a:rPr>
                  <a:t>0.006 m. </a:t>
                </a:r>
                <a:endParaRPr lang="en-SG" sz="2800" dirty="0">
                  <a:latin typeface="+mj-lt"/>
                </a:endParaRPr>
              </a:p>
              <a:p>
                <a:r>
                  <a:rPr lang="en-SG" sz="2800" dirty="0">
                    <a:latin typeface="+mj-lt"/>
                  </a:rPr>
                  <a:t>Average </a:t>
                </a:r>
                <a:r>
                  <a:rPr lang="en-SG" sz="2800" dirty="0">
                    <a:latin typeface="+mj-lt"/>
                  </a:rPr>
                  <a:t>length of the tube =</a:t>
                </a:r>
                <a:r>
                  <a:rPr lang="en-SG" sz="2800" dirty="0">
                    <a:latin typeface="+mj-lt"/>
                  </a:rPr>
                  <a:t>1.52 </a:t>
                </a:r>
                <a:r>
                  <a:rPr lang="en-SG" sz="2800" dirty="0">
                    <a:latin typeface="+mj-lt"/>
                  </a:rPr>
                  <a:t>meter. </a:t>
                </a:r>
                <a:endParaRPr lang="en-SG" sz="2800" dirty="0">
                  <a:latin typeface="+mj-lt"/>
                </a:endParaRPr>
              </a:p>
              <a:p>
                <a:r>
                  <a:rPr lang="en-SG" sz="2800" dirty="0">
                    <a:latin typeface="+mj-lt"/>
                  </a:rPr>
                  <a:t>The </a:t>
                </a:r>
                <a:r>
                  <a:rPr lang="en-SG" sz="2800" dirty="0">
                    <a:latin typeface="+mj-lt"/>
                  </a:rPr>
                  <a:t>dynamic viscosity of DI water </a:t>
                </a:r>
                <a:r>
                  <a:rPr lang="en-SG" sz="2800" dirty="0">
                    <a:latin typeface="+mj-lt"/>
                  </a:rPr>
                  <a:t>= 8.90</a:t>
                </a:r>
                <a:r>
                  <a:rPr lang="en-SG" sz="2800" dirty="0">
                    <a:latin typeface="+mj-lt"/>
                  </a:rPr>
                  <a:t>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+mj-lt"/>
                          </a:rPr>
                        </m:ctrlPr>
                      </m:sSupPr>
                      <m:e>
                        <m:r>
                          <a:rPr lang="en-SG" sz="2800" i="1">
                            <a:latin typeface="+mj-lt"/>
                          </a:rPr>
                          <m:t>10</m:t>
                        </m:r>
                      </m:e>
                      <m:sup>
                        <m:r>
                          <a:rPr lang="en-SG" sz="2800" i="1">
                            <a:latin typeface="+mj-lt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</a:t>
                </a:r>
                <a:r>
                  <a:rPr lang="en-SG" sz="2800" dirty="0" err="1">
                    <a:latin typeface="+mj-lt"/>
                  </a:rPr>
                  <a:t>Pa.s</a:t>
                </a:r>
                <a:r>
                  <a:rPr lang="en-SG" sz="2800" dirty="0">
                    <a:latin typeface="+mj-lt"/>
                  </a:rPr>
                  <a:t> or 0.89 </a:t>
                </a:r>
                <a:r>
                  <a:rPr lang="en-SG" sz="2800" dirty="0" err="1">
                    <a:latin typeface="+mj-lt"/>
                  </a:rPr>
                  <a:t>cp</a:t>
                </a:r>
                <a:r>
                  <a:rPr lang="en-SG" sz="2800" dirty="0">
                    <a:latin typeface="+mj-lt"/>
                  </a:rPr>
                  <a:t> at 25◦C temperature. </a:t>
                </a:r>
                <a:endParaRPr lang="en-SG" sz="2800" dirty="0">
                  <a:latin typeface="+mj-lt"/>
                </a:endParaRPr>
              </a:p>
              <a:p>
                <a:r>
                  <a:rPr lang="en-SG" sz="2800" dirty="0">
                    <a:latin typeface="+mj-lt"/>
                  </a:rPr>
                  <a:t>Flow </a:t>
                </a:r>
                <a:r>
                  <a:rPr lang="en-SG" sz="2800" dirty="0">
                    <a:latin typeface="+mj-lt"/>
                  </a:rPr>
                  <a:t>rate =</a:t>
                </a:r>
                <a:r>
                  <a:rPr lang="en-SG" sz="2800" dirty="0">
                    <a:latin typeface="+mj-lt"/>
                  </a:rPr>
                  <a:t> </a:t>
                </a:r>
                <a:r>
                  <a:rPr lang="en-SG" sz="2800" dirty="0">
                    <a:latin typeface="+mj-lt"/>
                  </a:rPr>
                  <a:t>690 </a:t>
                </a:r>
                <a:r>
                  <a:rPr lang="en-SG" sz="2800" dirty="0">
                    <a:latin typeface="+mj-lt"/>
                  </a:rPr>
                  <a:t>ml/min.</a:t>
                </a:r>
              </a:p>
              <a:p>
                <a:r>
                  <a:rPr lang="en-SG" sz="2800" dirty="0">
                    <a:latin typeface="+mj-lt"/>
                  </a:rPr>
                  <a:t>T</a:t>
                </a:r>
                <a:r>
                  <a:rPr lang="en-SG" sz="2800" dirty="0">
                    <a:latin typeface="+mj-lt"/>
                  </a:rPr>
                  <a:t>he </a:t>
                </a:r>
                <a:r>
                  <a:rPr lang="en-SG" sz="2800" dirty="0">
                    <a:latin typeface="+mj-lt"/>
                  </a:rPr>
                  <a:t>approximate pressure difference value is </a:t>
                </a:r>
                <a:r>
                  <a:rPr lang="en-SG" sz="2800" b="1" dirty="0">
                    <a:latin typeface="+mj-lt"/>
                  </a:rPr>
                  <a:t>490</a:t>
                </a:r>
                <a:r>
                  <a:rPr lang="en-SG" sz="2800" dirty="0">
                    <a:latin typeface="+mj-lt"/>
                  </a:rPr>
                  <a:t> Pa with respect to the atmospheric pressure.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133600"/>
                <a:ext cx="10744200" cy="3854966"/>
              </a:xfrm>
              <a:prstGeom prst="rect">
                <a:avLst/>
              </a:prstGeom>
              <a:blipFill rotWithShape="0">
                <a:blip r:embed="rId2"/>
                <a:stretch>
                  <a:fillRect l="-1192" t="-1424" r="-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Evaluation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1905000"/>
            <a:ext cx="10668000" cy="4575175"/>
          </a:xfrm>
        </p:spPr>
        <p:txBody>
          <a:bodyPr>
            <a:normAutofit/>
          </a:bodyPr>
          <a:lstStyle/>
          <a:p>
            <a:r>
              <a:rPr lang="en-US" dirty="0"/>
              <a:t>Peristaltic Pump Testing: </a:t>
            </a:r>
          </a:p>
          <a:p>
            <a:pPr marL="0" indent="0">
              <a:buNone/>
            </a:pPr>
            <a:r>
              <a:rPr lang="en-US" dirty="0"/>
              <a:t>1.   2 shoe for compressing the tube</a:t>
            </a:r>
          </a:p>
          <a:p>
            <a:pPr marL="514350" indent="-514350">
              <a:buAutoNum type="arabicPeriod" startAt="2"/>
            </a:pPr>
            <a:r>
              <a:rPr lang="en-SG" dirty="0"/>
              <a:t>Height </a:t>
            </a:r>
            <a:r>
              <a:rPr lang="en-US" dirty="0"/>
              <a:t>of the bearing =7 mm </a:t>
            </a:r>
          </a:p>
          <a:p>
            <a:pPr marL="0" indent="0">
              <a:buNone/>
            </a:pPr>
            <a:r>
              <a:rPr lang="en-US" dirty="0"/>
              <a:t>	which was lower than tube diameter= 10 mm. </a:t>
            </a:r>
          </a:p>
          <a:p>
            <a:pPr marL="514350" indent="-514350">
              <a:buAutoNum type="arabicPeriod" startAt="3"/>
            </a:pPr>
            <a:r>
              <a:rPr lang="en-US" dirty="0"/>
              <a:t>The minimal distance between the bearing and casing wall = 4 mm   	instead of 2.5 mm due to the machine cutting error of metals. </a:t>
            </a:r>
          </a:p>
          <a:p>
            <a:pPr marL="514350" indent="-514350">
              <a:buAutoNum type="arabicPeriod" startAt="3"/>
            </a:pPr>
            <a:r>
              <a:rPr lang="en-US" dirty="0"/>
              <a:t>All these reasons made high amount of backflow of fluid and reducing the flow rate to 1 to 2 ml/min only.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36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Evaluation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282786" cy="4575175"/>
          </a:xfrm>
        </p:spPr>
        <p:txBody>
          <a:bodyPr>
            <a:normAutofit/>
          </a:bodyPr>
          <a:lstStyle/>
          <a:p>
            <a:r>
              <a:rPr lang="en-US" dirty="0"/>
              <a:t>Air Detector Testing:</a:t>
            </a:r>
          </a:p>
          <a:p>
            <a:pPr marL="514350" indent="-514350">
              <a:buAutoNum type="arabicPeriod"/>
            </a:pPr>
            <a:r>
              <a:rPr lang="en-US" dirty="0"/>
              <a:t>Photodiode: An LED and the diode were placed across the blood tube in a dark </a:t>
            </a:r>
            <a:r>
              <a:rPr lang="en-US" dirty="0" err="1" smtClean="0"/>
              <a:t>medium,the</a:t>
            </a:r>
            <a:r>
              <a:rPr lang="en-US" dirty="0" smtClean="0"/>
              <a:t> </a:t>
            </a:r>
            <a:r>
              <a:rPr lang="en-US" dirty="0"/>
              <a:t>differential value between air </a:t>
            </a:r>
            <a:r>
              <a:rPr lang="en-US" dirty="0" smtClean="0"/>
              <a:t>or </a:t>
            </a:r>
            <a:r>
              <a:rPr lang="en-US" dirty="0"/>
              <a:t>fluid presence= 2 to 4 	</a:t>
            </a:r>
            <a:r>
              <a:rPr lang="en-US" dirty="0" smtClean="0"/>
              <a:t>analog </a:t>
            </a:r>
            <a:r>
              <a:rPr lang="en-US" dirty="0"/>
              <a:t>value </a:t>
            </a:r>
            <a:r>
              <a:rPr lang="en-US" dirty="0" smtClean="0"/>
              <a:t>range.</a:t>
            </a:r>
          </a:p>
          <a:p>
            <a:pPr marL="514350" indent="-514350">
              <a:buAutoNum type="arabicPeriod"/>
            </a:pPr>
            <a:r>
              <a:rPr lang="en-US" dirty="0" smtClean="0"/>
              <a:t>Sonar </a:t>
            </a:r>
            <a:r>
              <a:rPr lang="en-US" dirty="0"/>
              <a:t>sensor</a:t>
            </a:r>
            <a:r>
              <a:rPr lang="en-US" dirty="0" smtClean="0"/>
              <a:t>: 2 </a:t>
            </a:r>
            <a:r>
              <a:rPr lang="en-US" dirty="0"/>
              <a:t>to 3 microsecond </a:t>
            </a:r>
            <a:r>
              <a:rPr lang="en-US" dirty="0" smtClean="0"/>
              <a:t>pulse Insufficient </a:t>
            </a:r>
            <a:r>
              <a:rPr lang="en-US" dirty="0"/>
              <a:t>for blood tube penetration. 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1" r="6478" b="1787"/>
          <a:stretch/>
        </p:blipFill>
        <p:spPr>
          <a:xfrm>
            <a:off x="4739986" y="1761761"/>
            <a:ext cx="33528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80836"/>
            <a:ext cx="31813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Evaluation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5943600" cy="4575175"/>
          </a:xfrm>
        </p:spPr>
        <p:txBody>
          <a:bodyPr>
            <a:normAutofit/>
          </a:bodyPr>
          <a:lstStyle/>
          <a:p>
            <a:r>
              <a:rPr lang="en-US" sz="2800" dirty="0"/>
              <a:t>Air Detector </a:t>
            </a:r>
            <a:r>
              <a:rPr lang="en-US" sz="2800" dirty="0" smtClean="0"/>
              <a:t>Testing: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PIR </a:t>
            </a:r>
            <a:r>
              <a:rPr lang="en-US" sz="2800" dirty="0"/>
              <a:t>sensor: </a:t>
            </a:r>
          </a:p>
          <a:p>
            <a:pPr marL="0" indent="0">
              <a:buNone/>
            </a:pPr>
            <a:r>
              <a:rPr lang="en-US" sz="2800" dirty="0" smtClean="0"/>
              <a:t>It </a:t>
            </a:r>
            <a:r>
              <a:rPr lang="en-US" sz="2800" dirty="0"/>
              <a:t>gave digital output value at a continuous </a:t>
            </a:r>
            <a:r>
              <a:rPr lang="en-US" sz="2800" dirty="0" smtClean="0"/>
              <a:t>rate </a:t>
            </a:r>
            <a:r>
              <a:rPr lang="en-US" sz="2800" dirty="0"/>
              <a:t>when the blood in present. </a:t>
            </a:r>
            <a:r>
              <a:rPr lang="en-US" sz="2800" dirty="0" smtClean="0"/>
              <a:t>If </a:t>
            </a:r>
            <a:r>
              <a:rPr lang="en-US" sz="2800" dirty="0"/>
              <a:t>air was present in the tube </a:t>
            </a:r>
            <a:r>
              <a:rPr lang="en-US" sz="2800" dirty="0" smtClean="0"/>
              <a:t>it </a:t>
            </a:r>
            <a:r>
              <a:rPr lang="en-US" sz="2800" dirty="0"/>
              <a:t>returned no value for long time. </a:t>
            </a:r>
            <a:endParaRPr lang="en-SG" sz="2800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33800"/>
            <a:ext cx="3029755" cy="3029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67" y="1676400"/>
            <a:ext cx="3583949" cy="26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Evaluation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11277600" cy="4575175"/>
          </a:xfrm>
        </p:spPr>
        <p:txBody>
          <a:bodyPr>
            <a:normAutofit/>
          </a:bodyPr>
          <a:lstStyle/>
          <a:p>
            <a:r>
              <a:rPr lang="en-US" dirty="0"/>
              <a:t>Heater Testing: </a:t>
            </a:r>
          </a:p>
          <a:p>
            <a:pPr marL="0" indent="0">
              <a:buNone/>
            </a:pPr>
            <a:r>
              <a:rPr lang="en-US" dirty="0"/>
              <a:t>6 watt at 12V supply. </a:t>
            </a:r>
          </a:p>
          <a:p>
            <a:pPr marL="0" indent="0">
              <a:buNone/>
            </a:pPr>
            <a:r>
              <a:rPr lang="en-US" dirty="0"/>
              <a:t>Temperature change =0.72◦C/min. </a:t>
            </a:r>
          </a:p>
          <a:p>
            <a:pPr marL="0" indent="0">
              <a:buNone/>
            </a:pPr>
            <a:r>
              <a:rPr lang="en-US" dirty="0"/>
              <a:t>Temperature maintaining 37◦C. </a:t>
            </a:r>
          </a:p>
          <a:p>
            <a:r>
              <a:rPr lang="en-US" dirty="0"/>
              <a:t>Power Line Testing:</a:t>
            </a:r>
          </a:p>
          <a:p>
            <a:pPr marL="0" indent="0">
              <a:buNone/>
            </a:pPr>
            <a:r>
              <a:rPr lang="en-US" dirty="0"/>
              <a:t>The voltage output =12.3V (connected to the battery at full charge)</a:t>
            </a:r>
          </a:p>
          <a:p>
            <a:pPr marL="0" indent="0">
              <a:buNone/>
            </a:pPr>
            <a:r>
              <a:rPr lang="en-US" dirty="0"/>
              <a:t>The voltage output =13.8v (connected to the 220V AC line) </a:t>
            </a:r>
          </a:p>
          <a:p>
            <a:pPr marL="0" indent="0">
              <a:buNone/>
            </a:pPr>
            <a:r>
              <a:rPr lang="en-US" dirty="0"/>
              <a:t>A voltage limiting POT used </a:t>
            </a:r>
            <a:r>
              <a:rPr lang="en-US" dirty="0" smtClean="0"/>
              <a:t> all </a:t>
            </a:r>
            <a:r>
              <a:rPr lang="en-US" dirty="0"/>
              <a:t>the 5V supplies were made using 7805 IC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9417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Evaluation</a:t>
            </a:r>
            <a:r>
              <a:rPr lang="en-US" sz="4400" dirty="0" smtClean="0"/>
              <a:t>: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11277600" cy="45751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Heparin Pump Testing: </a:t>
            </a:r>
          </a:p>
          <a:p>
            <a:pPr marL="0" lvl="0" indent="0">
              <a:buNone/>
            </a:pPr>
            <a:r>
              <a:rPr lang="en-US" dirty="0"/>
              <a:t>	syringe total capacity = 5 ml </a:t>
            </a:r>
          </a:p>
          <a:p>
            <a:pPr marL="0" lvl="0" indent="0">
              <a:buNone/>
            </a:pPr>
            <a:r>
              <a:rPr lang="en-US" dirty="0"/>
              <a:t>	The maximum volume it could deliver =2.5 ml </a:t>
            </a:r>
          </a:p>
          <a:p>
            <a:pPr marL="0" lvl="0" indent="0">
              <a:buNone/>
            </a:pPr>
            <a:r>
              <a:rPr lang="en-US" dirty="0"/>
              <a:t>	due to mechanical system loss at a short 30 min period of time.</a:t>
            </a:r>
            <a:endParaRPr lang="en-SG" dirty="0"/>
          </a:p>
          <a:p>
            <a:r>
              <a:rPr lang="en-SG" dirty="0"/>
              <a:t>Sensor Testing:</a:t>
            </a:r>
          </a:p>
          <a:p>
            <a:pPr marL="0" indent="0">
              <a:buNone/>
            </a:pPr>
            <a:r>
              <a:rPr lang="en-SG" dirty="0"/>
              <a:t>	</a:t>
            </a:r>
            <a:r>
              <a:rPr lang="en-US" dirty="0"/>
              <a:t>Flow Sensor Calibration:  the calibration factor was set to 4.5</a:t>
            </a:r>
          </a:p>
          <a:p>
            <a:pPr marL="0" indent="0">
              <a:buNone/>
            </a:pPr>
            <a:r>
              <a:rPr lang="en-US" dirty="0"/>
              <a:t>	Pressure Sensor Testing: 0.5 m water level </a:t>
            </a:r>
            <a:r>
              <a:rPr lang="en-US" dirty="0" smtClean="0"/>
              <a:t>testing</a:t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the </a:t>
            </a:r>
            <a:r>
              <a:rPr lang="en-US" dirty="0"/>
              <a:t>calibration factor was set to 4.5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57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Specific info. Of final </a:t>
            </a:r>
            <a:r>
              <a:rPr lang="en-US" sz="4800" dirty="0" smtClean="0"/>
              <a:t>prototype: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8358"/>
          </a:xfrm>
        </p:spPr>
        <p:txBody>
          <a:bodyPr/>
          <a:lstStyle/>
          <a:p>
            <a:r>
              <a:rPr lang="en-US" dirty="0"/>
              <a:t>Peristaltic Pump: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SG" sz="2000" dirty="0" smtClean="0"/>
              <a:t>    Designed Pump	</a:t>
            </a:r>
            <a:r>
              <a:rPr lang="en-SG" dirty="0" smtClean="0"/>
              <a:t>			</a:t>
            </a:r>
            <a:r>
              <a:rPr lang="en-SG" sz="2000" dirty="0" smtClean="0"/>
              <a:t>Clinically used pump  </a:t>
            </a:r>
            <a:endParaRPr lang="en-SG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27" y="2338319"/>
            <a:ext cx="4795233" cy="2723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87" y="2235289"/>
            <a:ext cx="5207356" cy="2929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7067" y="2832218"/>
            <a:ext cx="9659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smtClean="0">
                <a:solidFill>
                  <a:srgbClr val="FF0000"/>
                </a:solidFill>
              </a:rPr>
              <a:t>Casing</a:t>
            </a:r>
          </a:p>
          <a:p>
            <a:endParaRPr lang="en-SG" b="1" dirty="0">
              <a:solidFill>
                <a:srgbClr val="FF0000"/>
              </a:solidFill>
            </a:endParaRPr>
          </a:p>
          <a:p>
            <a:r>
              <a:rPr lang="en-SG" b="1" dirty="0" smtClean="0">
                <a:solidFill>
                  <a:srgbClr val="FF0000"/>
                </a:solidFill>
              </a:rPr>
              <a:t>Rotor</a:t>
            </a:r>
          </a:p>
          <a:p>
            <a:endParaRPr lang="en-SG" b="1" dirty="0">
              <a:solidFill>
                <a:srgbClr val="FF0000"/>
              </a:solidFill>
            </a:endParaRPr>
          </a:p>
          <a:p>
            <a:r>
              <a:rPr lang="en-SG" b="1" dirty="0" smtClean="0">
                <a:solidFill>
                  <a:srgbClr val="FF0000"/>
                </a:solidFill>
              </a:rPr>
              <a:t>Bearing</a:t>
            </a:r>
          </a:p>
          <a:p>
            <a:endParaRPr lang="en-SG" b="1" dirty="0">
              <a:solidFill>
                <a:srgbClr val="FF0000"/>
              </a:solidFill>
            </a:endParaRPr>
          </a:p>
          <a:p>
            <a:r>
              <a:rPr lang="en-SG" b="1" dirty="0" smtClean="0">
                <a:solidFill>
                  <a:srgbClr val="FF0000"/>
                </a:solidFill>
              </a:rPr>
              <a:t>Motor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31267" y="2634365"/>
            <a:ext cx="535542" cy="405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53319" y="3174351"/>
            <a:ext cx="1684585" cy="409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76337" y="2971334"/>
            <a:ext cx="1020655" cy="115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31267" y="4464641"/>
            <a:ext cx="1065725" cy="187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Specific info. Of final prototype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Dialysate flow </a:t>
            </a:r>
            <a:r>
              <a:rPr lang="en-US" dirty="0" smtClean="0"/>
              <a:t>line: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37" y="2457897"/>
            <a:ext cx="6851561" cy="3854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4956" y="3126391"/>
            <a:ext cx="1532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Pump</a:t>
            </a:r>
          </a:p>
          <a:p>
            <a:endParaRPr lang="en-SG" dirty="0"/>
          </a:p>
          <a:p>
            <a:r>
              <a:rPr lang="en-SG" dirty="0" smtClean="0"/>
              <a:t>Pipes</a:t>
            </a:r>
          </a:p>
          <a:p>
            <a:endParaRPr lang="en-SG" dirty="0"/>
          </a:p>
          <a:p>
            <a:r>
              <a:rPr lang="en-SG" dirty="0" smtClean="0"/>
              <a:t>Flow meter</a:t>
            </a:r>
          </a:p>
          <a:p>
            <a:endParaRPr lang="en-SG" dirty="0"/>
          </a:p>
          <a:p>
            <a:r>
              <a:rPr lang="en-SG" dirty="0" smtClean="0"/>
              <a:t>Controller </a:t>
            </a:r>
          </a:p>
          <a:p>
            <a:r>
              <a:rPr lang="en-SG" dirty="0"/>
              <a:t> </a:t>
            </a:r>
            <a:r>
              <a:rPr lang="en-SG" dirty="0" smtClean="0"/>
              <a:t>    circuit </a:t>
            </a:r>
            <a:endParaRPr lang="en-SG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97769" y="3369122"/>
            <a:ext cx="3307188" cy="76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572777" y="3886557"/>
            <a:ext cx="2019300" cy="1158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717655" y="3968738"/>
            <a:ext cx="874422" cy="464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22749" y="3751620"/>
            <a:ext cx="6282206" cy="12355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Hemodialysis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36" y="2362200"/>
            <a:ext cx="5791200" cy="32766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Hemodialysis is a method for removing waste products such as urea, potassium as well as free water from blood when the kidneys are incapable of this .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People who are suffering from renal failure need hemodialysis.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46" y="1662111"/>
            <a:ext cx="6534654" cy="498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Specific info. Of final prototype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line and mixing </a:t>
            </a:r>
            <a:r>
              <a:rPr lang="en-US" dirty="0" smtClean="0"/>
              <a:t>chamber: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2" y="2351938"/>
            <a:ext cx="6800044" cy="382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3695" y="2971788"/>
            <a:ext cx="2029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Mixing chamber</a:t>
            </a:r>
          </a:p>
          <a:p>
            <a:endParaRPr lang="en-SG" dirty="0"/>
          </a:p>
          <a:p>
            <a:r>
              <a:rPr lang="en-SG" dirty="0" smtClean="0"/>
              <a:t>Battery</a:t>
            </a:r>
          </a:p>
          <a:p>
            <a:endParaRPr lang="en-SG" dirty="0"/>
          </a:p>
          <a:p>
            <a:r>
              <a:rPr lang="en-SG" dirty="0" smtClean="0"/>
              <a:t>Relay board</a:t>
            </a:r>
          </a:p>
          <a:p>
            <a:endParaRPr lang="en-SG" dirty="0"/>
          </a:p>
          <a:p>
            <a:r>
              <a:rPr lang="en-SG" dirty="0" smtClean="0"/>
              <a:t>Adapter</a:t>
            </a:r>
          </a:p>
          <a:p>
            <a:endParaRPr lang="en-SG" dirty="0"/>
          </a:p>
          <a:p>
            <a:r>
              <a:rPr lang="en-SG" dirty="0" smtClean="0"/>
              <a:t>Switches </a:t>
            </a:r>
            <a:endParaRPr lang="en-SG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29797" y="3236298"/>
            <a:ext cx="1833898" cy="421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296992" y="3670479"/>
            <a:ext cx="5666703" cy="864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74276" y="4239995"/>
            <a:ext cx="3889419" cy="941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16699" y="3863937"/>
            <a:ext cx="4146996" cy="941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760631" y="3024825"/>
            <a:ext cx="5203064" cy="2314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Specific info. Of final prototype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 line controller circuits and </a:t>
            </a:r>
            <a:r>
              <a:rPr lang="en-US" dirty="0" smtClean="0"/>
              <a:t>sensors: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5" y="2331076"/>
            <a:ext cx="6837133" cy="3845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403" y="2961357"/>
            <a:ext cx="2125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AV line controller</a:t>
            </a:r>
          </a:p>
          <a:p>
            <a:endParaRPr lang="en-SG" dirty="0"/>
          </a:p>
          <a:p>
            <a:r>
              <a:rPr lang="en-SG" dirty="0" smtClean="0"/>
              <a:t>LCD</a:t>
            </a:r>
          </a:p>
          <a:p>
            <a:endParaRPr lang="en-SG" dirty="0"/>
          </a:p>
          <a:p>
            <a:r>
              <a:rPr lang="en-SG" dirty="0" smtClean="0"/>
              <a:t>L298n motor driver</a:t>
            </a:r>
          </a:p>
          <a:p>
            <a:endParaRPr lang="en-SG" dirty="0"/>
          </a:p>
          <a:p>
            <a:r>
              <a:rPr lang="en-SG" dirty="0" smtClean="0"/>
              <a:t>POT</a:t>
            </a:r>
          </a:p>
          <a:p>
            <a:endParaRPr lang="en-SG" dirty="0" smtClean="0"/>
          </a:p>
          <a:p>
            <a:r>
              <a:rPr lang="en-SG" dirty="0" smtClean="0"/>
              <a:t>Pressure sensor</a:t>
            </a:r>
            <a:endParaRPr lang="en-SG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472744" y="3124424"/>
            <a:ext cx="5921659" cy="102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293217" y="3652457"/>
            <a:ext cx="3101186" cy="14475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29566" y="4281934"/>
            <a:ext cx="5264837" cy="818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3211" y="4781684"/>
            <a:ext cx="3951192" cy="12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33573" y="3005943"/>
            <a:ext cx="2960830" cy="2338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3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Specific info. Of final prototype</a:t>
            </a:r>
            <a:endParaRPr lang="en-SG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 smtClean="0"/>
              <a:t>Interior: 				</a:t>
            </a:r>
            <a:r>
              <a:rPr lang="en-SG" dirty="0"/>
              <a:t> </a:t>
            </a:r>
            <a:r>
              <a:rPr lang="en-SG" dirty="0" smtClean="0"/>
              <a:t> Exterior: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8030" y="2502354"/>
            <a:ext cx="5230219" cy="339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5353" y="2544548"/>
            <a:ext cx="5316299" cy="3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6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/>
              <a:t>Budget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Total Cost: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28799"/>
            <a:ext cx="6448425" cy="479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0186" y="6250542"/>
            <a:ext cx="172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Continued…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42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 smtClean="0"/>
              <a:t>Budget 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52600"/>
            <a:ext cx="6825845" cy="4146069"/>
          </a:xfrm>
        </p:spPr>
      </p:pic>
      <p:sp>
        <p:nvSpPr>
          <p:cNvPr id="5" name="Rectangle 4"/>
          <p:cNvSpPr/>
          <p:nvPr/>
        </p:nvSpPr>
        <p:spPr>
          <a:xfrm>
            <a:off x="8319752" y="5589431"/>
            <a:ext cx="1429555" cy="489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88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Have we found the solution?</a:t>
            </a:r>
            <a:endParaRPr lang="en-US" sz="4400" dirty="0"/>
          </a:p>
        </p:txBody>
      </p:sp>
      <p:sp>
        <p:nvSpPr>
          <p:cNvPr id="4" name="Right Arrow 3"/>
          <p:cNvSpPr/>
          <p:nvPr/>
        </p:nvSpPr>
        <p:spPr>
          <a:xfrm>
            <a:off x="609600" y="22098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00" y="2146012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Size reduced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79242" y="2930865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Mobility </a:t>
            </a:r>
            <a:r>
              <a:rPr lang="en-US" sz="3200" dirty="0" smtClean="0"/>
              <a:t>increased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879242" y="3759815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Can be used in other units of a hospital as well as at home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480811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Cost will eventually reduce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905000" y="5563672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 &amp; water treatment problem will hopefully be addressed later on</a:t>
            </a:r>
            <a:endParaRPr lang="en-US" sz="2800" dirty="0"/>
          </a:p>
        </p:txBody>
      </p:sp>
      <p:sp>
        <p:nvSpPr>
          <p:cNvPr id="16" name="Right Arrow 15"/>
          <p:cNvSpPr/>
          <p:nvPr/>
        </p:nvSpPr>
        <p:spPr>
          <a:xfrm>
            <a:off x="609600" y="29718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09600" y="3756817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09600" y="4821525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09600" y="5583525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Limitations: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491404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Manual dialysate flow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Faulty bubble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Small range syringe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Absence of cooler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Peristaltic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Absence of folding saline stand </a:t>
            </a:r>
            <a:endParaRPr lang="en-US" sz="3200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r="26667" b="-577"/>
          <a:stretch/>
        </p:blipFill>
        <p:spPr bwMode="auto">
          <a:xfrm>
            <a:off x="6629400" y="1676400"/>
            <a:ext cx="2971800" cy="25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olding saline st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4498" r="27055" b="3851"/>
          <a:stretch/>
        </p:blipFill>
        <p:spPr bwMode="auto">
          <a:xfrm>
            <a:off x="9601200" y="2327564"/>
            <a:ext cx="2438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3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Future goals: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905000"/>
            <a:ext cx="533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Control dialysate flow by pumps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Construct perfect bubble detecting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Making full range syringe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Developing cooling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Peristaltic pump set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Making folding saline stand </a:t>
            </a:r>
            <a:endParaRPr lang="en-US" sz="3200" dirty="0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10762" r="11505" b="17489"/>
          <a:stretch/>
        </p:blipFill>
        <p:spPr bwMode="auto">
          <a:xfrm>
            <a:off x="9525000" y="1905000"/>
            <a:ext cx="2438400" cy="32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yringe pump in dialysis mach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48350" y="2266950"/>
            <a:ext cx="36195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2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peristaltic pump"/>
          <p:cNvSpPr>
            <a:spLocks noChangeAspect="1" noChangeArrowheads="1"/>
          </p:cNvSpPr>
          <p:nvPr/>
        </p:nvSpPr>
        <p:spPr bwMode="auto">
          <a:xfrm>
            <a:off x="155575" y="-228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75819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65678" y="0"/>
            <a:ext cx="0" cy="6858000"/>
          </a:xfrm>
          <a:prstGeom prst="line">
            <a:avLst/>
          </a:prstGeom>
          <a:ln w="20955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5800" y="0"/>
            <a:ext cx="0" cy="6858000"/>
          </a:xfrm>
          <a:prstGeom prst="line">
            <a:avLst/>
          </a:prstGeom>
          <a:ln w="18415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19200" y="0"/>
            <a:ext cx="0" cy="6858000"/>
          </a:xfrm>
          <a:prstGeom prst="line">
            <a:avLst/>
          </a:prstGeom>
          <a:ln w="15240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6400" y="0"/>
            <a:ext cx="0" cy="6858000"/>
          </a:xfrm>
          <a:prstGeom prst="line">
            <a:avLst/>
          </a:prstGeom>
          <a:ln w="12700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1200" y="0"/>
            <a:ext cx="0" cy="6858000"/>
          </a:xfrm>
          <a:prstGeom prst="line">
            <a:avLst/>
          </a:prstGeom>
          <a:ln w="10160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0" y="0"/>
            <a:ext cx="0" cy="6858000"/>
          </a:xfrm>
          <a:prstGeom prst="line">
            <a:avLst/>
          </a:prstGeom>
          <a:ln w="76200">
            <a:solidFill>
              <a:srgbClr val="9190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peristaltic pump"/>
          <p:cNvSpPr>
            <a:spLocks noChangeAspect="1" noChangeArrowheads="1"/>
          </p:cNvSpPr>
          <p:nvPr/>
        </p:nvSpPr>
        <p:spPr bwMode="auto">
          <a:xfrm>
            <a:off x="155575" y="-228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90800" y="2057400"/>
            <a:ext cx="9220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Thank</a:t>
            </a:r>
            <a:r>
              <a:rPr lang="en-US" sz="120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 you! </a:t>
            </a:r>
            <a:endParaRPr lang="en-US" sz="120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" y="22274"/>
            <a:ext cx="100584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Hemodialysis Machine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6" y="1568548"/>
            <a:ext cx="3810001" cy="52578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938587" y="1593081"/>
            <a:ext cx="3896158" cy="1683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r="6589" b="14805"/>
          <a:stretch/>
        </p:blipFill>
        <p:spPr bwMode="auto">
          <a:xfrm>
            <a:off x="5715000" y="1568548"/>
            <a:ext cx="6370004" cy="528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Problems leading to our prototype: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799"/>
            <a:ext cx="11811000" cy="48768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size of the machine</a:t>
            </a:r>
            <a:endParaRPr lang="en-US" sz="3600" dirty="0"/>
          </a:p>
          <a:p>
            <a:r>
              <a:rPr lang="en-US" sz="3600" dirty="0" smtClean="0"/>
              <a:t>Immobility of the machine</a:t>
            </a:r>
          </a:p>
          <a:p>
            <a:r>
              <a:rPr lang="en-US" sz="3600" dirty="0" smtClean="0"/>
              <a:t>Fixed water treatment plant</a:t>
            </a:r>
          </a:p>
          <a:p>
            <a:r>
              <a:rPr lang="en-US" sz="3600" dirty="0" smtClean="0"/>
              <a:t>Can</a:t>
            </a:r>
            <a:r>
              <a:rPr lang="en-US" sz="3600" dirty="0"/>
              <a:t> </a:t>
            </a:r>
            <a:r>
              <a:rPr lang="en-US" sz="3600" dirty="0" smtClean="0"/>
              <a:t>be used only in the dialysis unit of the hospital</a:t>
            </a:r>
          </a:p>
          <a:p>
            <a:r>
              <a:rPr lang="en-US" sz="3600" dirty="0" smtClean="0"/>
              <a:t>Power supply</a:t>
            </a:r>
          </a:p>
          <a:p>
            <a:r>
              <a:rPr lang="en-US" sz="3600" dirty="0" smtClean="0"/>
              <a:t>Too costly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Border impact of our device: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76962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 smtClean="0"/>
              <a:t>mobility </a:t>
            </a:r>
            <a:endParaRPr lang="en-US" sz="3600" dirty="0"/>
          </a:p>
          <a:p>
            <a:r>
              <a:rPr lang="en-US" sz="3600" dirty="0" smtClean="0"/>
              <a:t>Usefulness in any unit of the hospital</a:t>
            </a:r>
          </a:p>
          <a:p>
            <a:r>
              <a:rPr lang="en-US" sz="3600" dirty="0" smtClean="0"/>
              <a:t>Battery Power supply</a:t>
            </a:r>
          </a:p>
          <a:p>
            <a:r>
              <a:rPr lang="en-US" sz="3600" dirty="0" smtClean="0"/>
              <a:t>Cost effectiveness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9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9220"/>
            <a:ext cx="108204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Factors to final design: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1219200" y="1981200"/>
            <a:ext cx="7848600" cy="4114800"/>
          </a:xfrm>
        </p:spPr>
        <p:txBody>
          <a:bodyPr>
            <a:noAutofit/>
          </a:bodyPr>
          <a:lstStyle/>
          <a:p>
            <a:pPr lvl="8"/>
            <a:r>
              <a:rPr lang="en-US" sz="3200" dirty="0"/>
              <a:t>Conform to target </a:t>
            </a:r>
            <a:r>
              <a:rPr lang="en-US" sz="3200" dirty="0" smtClean="0"/>
              <a:t>excretion rates</a:t>
            </a:r>
          </a:p>
          <a:p>
            <a:pPr lvl="8"/>
            <a:r>
              <a:rPr lang="en-US" sz="3200" dirty="0"/>
              <a:t>Maintains blood pressure </a:t>
            </a:r>
            <a:endParaRPr lang="en-US" sz="3200" dirty="0" smtClean="0"/>
          </a:p>
          <a:p>
            <a:pPr lvl="8"/>
            <a:r>
              <a:rPr lang="en-US" sz="3200" dirty="0"/>
              <a:t>Waste is excreted from the system in a sanitary </a:t>
            </a:r>
            <a:r>
              <a:rPr lang="en-US" sz="3200" dirty="0" smtClean="0"/>
              <a:t>manner</a:t>
            </a:r>
          </a:p>
          <a:p>
            <a:pPr lvl="8"/>
            <a:r>
              <a:rPr lang="en-US" sz="3200" dirty="0" smtClean="0"/>
              <a:t>Stable saline stand</a:t>
            </a:r>
          </a:p>
          <a:p>
            <a:pPr lvl="8"/>
            <a:r>
              <a:rPr lang="en-US" sz="3200" dirty="0" smtClean="0"/>
              <a:t>Proper alarm system</a:t>
            </a:r>
          </a:p>
          <a:p>
            <a:pPr lvl="8"/>
            <a:r>
              <a:rPr lang="en-US" sz="3200" dirty="0" smtClean="0"/>
              <a:t>Feedback flow control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098" name="Picture 2" descr="20180724_15102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1" t="-280" r="46215" b="1405"/>
          <a:stretch/>
        </p:blipFill>
        <p:spPr bwMode="auto">
          <a:xfrm rot="5400000">
            <a:off x="8267699" y="2857502"/>
            <a:ext cx="1904999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29861"/>
          <a:stretch/>
        </p:blipFill>
        <p:spPr bwMode="auto">
          <a:xfrm>
            <a:off x="6629399" y="1891889"/>
            <a:ext cx="5181599" cy="216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5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Fabrication process</a:t>
            </a:r>
            <a:r>
              <a:rPr lang="en-US" sz="4400" dirty="0" smtClean="0"/>
              <a:t>: Materials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04800" y="1828800"/>
                <a:ext cx="6172200" cy="4575175"/>
              </a:xfrm>
            </p:spPr>
            <p:txBody>
              <a:bodyPr>
                <a:normAutofit/>
              </a:bodyPr>
              <a:lstStyle/>
              <a:p>
                <a:r>
                  <a:rPr lang="en-SG" dirty="0">
                    <a:latin typeface="+mj-lt"/>
                  </a:rPr>
                  <a:t>Structure and Casing</a:t>
                </a:r>
                <a:r>
                  <a:rPr lang="en-SG" dirty="0" smtClean="0">
                    <a:latin typeface="+mj-lt"/>
                  </a:rPr>
                  <a:t>:</a:t>
                </a:r>
                <a:br>
                  <a:rPr lang="en-SG" dirty="0" smtClean="0">
                    <a:latin typeface="+mj-lt"/>
                  </a:rPr>
                </a:br>
                <a:endParaRPr lang="en-SG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1. PVC </a:t>
                </a:r>
                <a:r>
                  <a:rPr lang="en-US" dirty="0">
                    <a:latin typeface="+mj-lt"/>
                  </a:rPr>
                  <a:t>(Polyvinylchloride) plastic rack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High </a:t>
                </a:r>
                <a:r>
                  <a:rPr lang="en-US" dirty="0">
                    <a:latin typeface="+mj-lt"/>
                  </a:rPr>
                  <a:t>UTS (</a:t>
                </a:r>
                <a:r>
                  <a:rPr lang="en-US" dirty="0">
                    <a:latin typeface="+mj-lt"/>
                  </a:rPr>
                  <a:t>52 </a:t>
                </a:r>
                <a:r>
                  <a:rPr lang="en-US" dirty="0" err="1">
                    <a:latin typeface="+mj-lt"/>
                  </a:rPr>
                  <a:t>MPa</a:t>
                </a:r>
                <a:r>
                  <a:rPr lang="en-US" dirty="0">
                    <a:latin typeface="+mj-lt"/>
                  </a:rPr>
                  <a:t> ), Low relative density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(</a:t>
                </a:r>
                <a:r>
                  <a:rPr lang="en-US" dirty="0">
                    <a:latin typeface="+mj-lt"/>
                  </a:rPr>
                  <a:t>1.42-1.48 </a:t>
                </a:r>
                <a:r>
                  <a:rPr lang="en-US" dirty="0">
                    <a:latin typeface="+mj-lt"/>
                  </a:rPr>
                  <a:t>), Sufficient </a:t>
                </a:r>
                <a:r>
                  <a:rPr lang="en-US" dirty="0">
                    <a:latin typeface="+mj-lt"/>
                  </a:rPr>
                  <a:t>Hardness </a:t>
                </a:r>
                <a:r>
                  <a:rPr lang="en-US" dirty="0">
                    <a:latin typeface="+mj-lt"/>
                  </a:rPr>
                  <a:t>(80)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Good </a:t>
                </a:r>
                <a:r>
                  <a:rPr lang="en-US" dirty="0">
                    <a:latin typeface="+mj-lt"/>
                  </a:rPr>
                  <a:t>impact strength (20 </a:t>
                </a:r>
                <a:r>
                  <a:rPr lang="en-US" dirty="0" err="1">
                    <a:latin typeface="+mj-lt"/>
                  </a:rPr>
                  <a:t>kj</a:t>
                </a:r>
                <a:r>
                  <a:rPr lang="en-US" dirty="0">
                    <a:latin typeface="+mj-lt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i="1">
                            <a:latin typeface="+mj-lt"/>
                          </a:rPr>
                        </m:ctrlPr>
                      </m:sSupPr>
                      <m:e>
                        <m:r>
                          <a:rPr lang="en-US" i="1">
                            <a:latin typeface="+mj-lt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+mj-l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(20◦ C</a:t>
                </a:r>
                <a:r>
                  <a:rPr lang="en-US" dirty="0" smtClean="0">
                    <a:latin typeface="+mj-lt"/>
                  </a:rPr>
                  <a:t>))</a:t>
                </a:r>
                <a:br>
                  <a:rPr lang="en-US" dirty="0" smtClean="0">
                    <a:latin typeface="+mj-lt"/>
                  </a:rPr>
                </a:b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2</a:t>
                </a:r>
                <a:r>
                  <a:rPr lang="en-US" dirty="0" smtClean="0">
                    <a:latin typeface="+mj-lt"/>
                  </a:rPr>
                  <a:t>. </a:t>
                </a:r>
                <a:r>
                  <a:rPr lang="en-US" dirty="0">
                    <a:latin typeface="+mj-lt"/>
                  </a:rPr>
                  <a:t>Polymeric </a:t>
                </a:r>
                <a:r>
                  <a:rPr lang="en-US" dirty="0">
                    <a:latin typeface="+mj-lt"/>
                  </a:rPr>
                  <a:t>PVC sheet (5 and 12 mm height) </a:t>
                </a: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for </a:t>
                </a:r>
                <a:r>
                  <a:rPr lang="en-US" dirty="0">
                    <a:latin typeface="+mj-lt"/>
                  </a:rPr>
                  <a:t>casing and additional stability 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4800" y="1828800"/>
                <a:ext cx="6172200" cy="4575175"/>
              </a:xfrm>
              <a:blipFill rotWithShape="0">
                <a:blip r:embed="rId2"/>
                <a:stretch>
                  <a:fillRect l="-1481" t="-1731" r="-2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600200"/>
            <a:ext cx="2625547" cy="2947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11" y="3810000"/>
            <a:ext cx="2841089" cy="28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Fabrication process</a:t>
            </a:r>
            <a:r>
              <a:rPr lang="en-US" sz="4400" dirty="0" smtClean="0"/>
              <a:t>: Materials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7924800" cy="4876800"/>
          </a:xfrm>
        </p:spPr>
        <p:txBody>
          <a:bodyPr>
            <a:noAutofit/>
          </a:bodyPr>
          <a:lstStyle/>
          <a:p>
            <a:r>
              <a:rPr lang="en-US" dirty="0"/>
              <a:t>Fluid Flow line:</a:t>
            </a:r>
          </a:p>
          <a:p>
            <a:pPr marL="514350" indent="-514350">
              <a:buAutoNum type="arabicPeriod"/>
            </a:pPr>
            <a:r>
              <a:rPr lang="en-US" dirty="0"/>
              <a:t>0.8 mm (1/4 inch) diameter clear PVC plastic </a:t>
            </a:r>
            <a:r>
              <a:rPr lang="en-US" dirty="0" smtClean="0"/>
              <a:t>pipe for </a:t>
            </a:r>
            <a:r>
              <a:rPr lang="en-US" dirty="0"/>
              <a:t>DI water and Dialysate solution </a:t>
            </a:r>
            <a:r>
              <a:rPr lang="en-US" dirty="0" err="1" smtClean="0"/>
              <a:t>flow,clear</a:t>
            </a:r>
            <a:r>
              <a:rPr lang="en-US" dirty="0" smtClean="0"/>
              <a:t> </a:t>
            </a:r>
            <a:r>
              <a:rPr lang="en-US" dirty="0"/>
              <a:t>visibility and </a:t>
            </a:r>
            <a:r>
              <a:rPr lang="en-US" dirty="0" smtClean="0"/>
              <a:t>flexibility (50-80</a:t>
            </a:r>
            <a:r>
              <a:rPr lang="en-US" dirty="0"/>
              <a:t>% Elongation at brake)</a:t>
            </a:r>
          </a:p>
          <a:p>
            <a:pPr marL="514350" indent="-514350">
              <a:buAutoNum type="arabicPeriod" startAt="2"/>
            </a:pPr>
            <a:r>
              <a:rPr lang="en-US" dirty="0"/>
              <a:t>Rubber connector  </a:t>
            </a:r>
            <a:r>
              <a:rPr lang="en-US" dirty="0" smtClean="0"/>
              <a:t>high </a:t>
            </a:r>
            <a:r>
              <a:rPr lang="en-US" dirty="0"/>
              <a:t>elasticity (up to 700% elongation</a:t>
            </a:r>
            <a:r>
              <a:rPr lang="en-US" dirty="0" smtClean="0"/>
              <a:t>)</a:t>
            </a:r>
          </a:p>
          <a:p>
            <a:r>
              <a:rPr lang="en-US" dirty="0"/>
              <a:t>Blood Flow Line:</a:t>
            </a:r>
          </a:p>
          <a:p>
            <a:pPr marL="514350" indent="-514350">
              <a:buAutoNum type="arabicPeriod"/>
            </a:pPr>
            <a:r>
              <a:rPr lang="en-US" dirty="0"/>
              <a:t>Highly biocompatible one time use rubber </a:t>
            </a:r>
            <a:r>
              <a:rPr lang="en-US" dirty="0" smtClean="0"/>
              <a:t>pipe hemodialysis </a:t>
            </a:r>
            <a:r>
              <a:rPr lang="en-US" dirty="0"/>
              <a:t>blood line sets manufactured specially for dialysis </a:t>
            </a:r>
            <a:r>
              <a:rPr lang="en-US" dirty="0" smtClean="0"/>
              <a:t>purpose </a:t>
            </a:r>
            <a:endParaRPr lang="en-SG" dirty="0"/>
          </a:p>
          <a:p>
            <a:pPr marL="514350" indent="-514350">
              <a:buAutoNum type="arabicPeriod" startAt="2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600200"/>
            <a:ext cx="2991119" cy="2129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674" y="3954661"/>
            <a:ext cx="3647370" cy="26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2037</TotalTime>
  <Words>742</Words>
  <Application>Microsoft Office PowerPoint</Application>
  <PresentationFormat>Widescreen</PresentationFormat>
  <Paragraphs>206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Blackadder ITC</vt:lpstr>
      <vt:lpstr>Franklin Gothic Medium</vt:lpstr>
      <vt:lpstr>Medical Design 16x9</vt:lpstr>
      <vt:lpstr>PowerPoint Presentation</vt:lpstr>
      <vt:lpstr>Prototype of a Portable Hemodialysis Machine</vt:lpstr>
      <vt:lpstr>Hemodialysis</vt:lpstr>
      <vt:lpstr>Hemodialysis Machine</vt:lpstr>
      <vt:lpstr>Problems leading to our prototype: </vt:lpstr>
      <vt:lpstr>Border impact of our device: </vt:lpstr>
      <vt:lpstr>Factors to final design:</vt:lpstr>
      <vt:lpstr>Fabrication process: Materials</vt:lpstr>
      <vt:lpstr>Fabrication process: Materials</vt:lpstr>
      <vt:lpstr>Fabrication process: Materials</vt:lpstr>
      <vt:lpstr>Fabrication process: Materials:</vt:lpstr>
      <vt:lpstr>Fabrication process: Materials:</vt:lpstr>
      <vt:lpstr>Fabrication process: Materials:</vt:lpstr>
      <vt:lpstr>Fabrication process: Materials:</vt:lpstr>
      <vt:lpstr>Fabrication process: Methods: dialysate flow line &amp; controller</vt:lpstr>
      <vt:lpstr>Fabrication process: Methods: blood flow line &amp; controller</vt:lpstr>
      <vt:lpstr>Fabrication process: Methods:</vt:lpstr>
      <vt:lpstr>PRODUCT DESIGN SPECIFICATION:</vt:lpstr>
      <vt:lpstr>Evaluation: dialysate solution flow rate</vt:lpstr>
      <vt:lpstr>Evaluation: dialysate A &amp; B flow rate</vt:lpstr>
      <vt:lpstr>Evaluation: </vt:lpstr>
      <vt:lpstr>Evaluation: </vt:lpstr>
      <vt:lpstr>Evaluation:</vt:lpstr>
      <vt:lpstr>Evaluation:</vt:lpstr>
      <vt:lpstr>Evaluation:</vt:lpstr>
      <vt:lpstr>Evaluation:</vt:lpstr>
      <vt:lpstr>Evaluation:</vt:lpstr>
      <vt:lpstr>Specific info. Of final prototype:</vt:lpstr>
      <vt:lpstr>Specific info. Of final prototype</vt:lpstr>
      <vt:lpstr>Specific info. Of final prototype</vt:lpstr>
      <vt:lpstr>Specific info. Of final prototype</vt:lpstr>
      <vt:lpstr>Specific info. Of final prototype</vt:lpstr>
      <vt:lpstr>Budget </vt:lpstr>
      <vt:lpstr>Budget </vt:lpstr>
      <vt:lpstr>Have we found the solution?</vt:lpstr>
      <vt:lpstr>Limitations:</vt:lpstr>
      <vt:lpstr>Future goals: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of a Portable Hemodialysis Machine</dc:title>
  <dc:creator>Windows User</dc:creator>
  <cp:lastModifiedBy>Windows User</cp:lastModifiedBy>
  <cp:revision>64</cp:revision>
  <dcterms:created xsi:type="dcterms:W3CDTF">2018-04-19T09:25:51Z</dcterms:created>
  <dcterms:modified xsi:type="dcterms:W3CDTF">2018-07-27T15:33:57Z</dcterms:modified>
</cp:coreProperties>
</file>